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6" r:id="rId7"/>
    <p:sldId id="263" r:id="rId8"/>
    <p:sldId id="264" r:id="rId9"/>
    <p:sldId id="265" r:id="rId10"/>
    <p:sldId id="267"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5" autoAdjust="0"/>
    <p:restoredTop sz="94660"/>
  </p:normalViewPr>
  <p:slideViewPr>
    <p:cSldViewPr snapToGrid="0">
      <p:cViewPr varScale="1">
        <p:scale>
          <a:sx n="111" d="100"/>
          <a:sy n="111" d="100"/>
        </p:scale>
        <p:origin x="10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smtClean="0"/>
              <a:t>Titelmasterformat durch Klicken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9C5A9288-0758-4FED-9031-084FFDFB6E8D}" type="datetimeFigureOut">
              <a:rPr lang="de-DE" smtClean="0"/>
              <a:t>07.07.2016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BD52047-981B-42C0-9145-E79D6E749A2D}" type="slidenum">
              <a:rPr lang="de-DE" smtClean="0"/>
              <a:t>‹Nr.›</a:t>
            </a:fld>
            <a:endParaRPr lang="de-DE"/>
          </a:p>
        </p:txBody>
      </p:sp>
    </p:spTree>
    <p:extLst>
      <p:ext uri="{BB962C8B-B14F-4D97-AF65-F5344CB8AC3E}">
        <p14:creationId xmlns:p14="http://schemas.microsoft.com/office/powerpoint/2010/main" val="369073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9C5A9288-0758-4FED-9031-084FFDFB6E8D}" type="datetimeFigureOut">
              <a:rPr lang="de-DE" smtClean="0"/>
              <a:t>07.07.2016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BD52047-981B-42C0-9145-E79D6E749A2D}" type="slidenum">
              <a:rPr lang="de-DE" smtClean="0"/>
              <a:t>‹Nr.›</a:t>
            </a:fld>
            <a:endParaRPr lang="de-DE"/>
          </a:p>
        </p:txBody>
      </p:sp>
    </p:spTree>
    <p:extLst>
      <p:ext uri="{BB962C8B-B14F-4D97-AF65-F5344CB8AC3E}">
        <p14:creationId xmlns:p14="http://schemas.microsoft.com/office/powerpoint/2010/main" val="170117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smtClean="0"/>
              <a:t>Titelmasterformat durch Klicken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4" name="Date Placeholder 3"/>
          <p:cNvSpPr>
            <a:spLocks noGrp="1"/>
          </p:cNvSpPr>
          <p:nvPr>
            <p:ph type="dt" sz="half" idx="10"/>
          </p:nvPr>
        </p:nvSpPr>
        <p:spPr/>
        <p:txBody>
          <a:bodyPr/>
          <a:lstStyle/>
          <a:p>
            <a:fld id="{9C5A9288-0758-4FED-9031-084FFDFB6E8D}" type="datetimeFigureOut">
              <a:rPr lang="de-DE" smtClean="0"/>
              <a:t>07.07.2016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BD52047-981B-42C0-9145-E79D6E749A2D}" type="slidenum">
              <a:rPr lang="de-DE" smtClean="0"/>
              <a:t>‹Nr.›</a:t>
            </a:fld>
            <a:endParaRPr lang="de-DE"/>
          </a:p>
        </p:txBody>
      </p:sp>
    </p:spTree>
    <p:extLst>
      <p:ext uri="{BB962C8B-B14F-4D97-AF65-F5344CB8AC3E}">
        <p14:creationId xmlns:p14="http://schemas.microsoft.com/office/powerpoint/2010/main" val="1473043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smtClean="0"/>
              <a:t>Titelmasterformat durch Klicken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smtClean="0"/>
              <a:t>Textmasterformat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4" name="Date Placeholder 3"/>
          <p:cNvSpPr>
            <a:spLocks noGrp="1"/>
          </p:cNvSpPr>
          <p:nvPr>
            <p:ph type="dt" sz="half" idx="10"/>
          </p:nvPr>
        </p:nvSpPr>
        <p:spPr/>
        <p:txBody>
          <a:bodyPr/>
          <a:lstStyle/>
          <a:p>
            <a:fld id="{9C5A9288-0758-4FED-9031-084FFDFB6E8D}" type="datetimeFigureOut">
              <a:rPr lang="de-DE" smtClean="0"/>
              <a:t>07.07.2016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BD52047-981B-42C0-9145-E79D6E749A2D}" type="slidenum">
              <a:rPr lang="de-DE" smtClean="0"/>
              <a:t>‹Nr.›</a:t>
            </a:fld>
            <a:endParaRPr lang="de-D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80655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C5A9288-0758-4FED-9031-084FFDFB6E8D}" type="datetimeFigureOut">
              <a:rPr lang="de-DE" smtClean="0"/>
              <a:t>07.07.2016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BD52047-981B-42C0-9145-E79D6E749A2D}" type="slidenum">
              <a:rPr lang="de-DE" smtClean="0"/>
              <a:t>‹Nr.›</a:t>
            </a:fld>
            <a:endParaRPr lang="de-DE"/>
          </a:p>
        </p:txBody>
      </p:sp>
    </p:spTree>
    <p:extLst>
      <p:ext uri="{BB962C8B-B14F-4D97-AF65-F5344CB8AC3E}">
        <p14:creationId xmlns:p14="http://schemas.microsoft.com/office/powerpoint/2010/main" val="4014443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5A9288-0758-4FED-9031-084FFDFB6E8D}" type="datetimeFigureOut">
              <a:rPr lang="de-DE" smtClean="0"/>
              <a:t>07.07.2016</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BD52047-981B-42C0-9145-E79D6E749A2D}" type="slidenum">
              <a:rPr lang="de-DE" smtClean="0"/>
              <a:t>‹Nr.›</a:t>
            </a:fld>
            <a:endParaRPr lang="de-DE"/>
          </a:p>
        </p:txBody>
      </p:sp>
    </p:spTree>
    <p:extLst>
      <p:ext uri="{BB962C8B-B14F-4D97-AF65-F5344CB8AC3E}">
        <p14:creationId xmlns:p14="http://schemas.microsoft.com/office/powerpoint/2010/main" val="198733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5A9288-0758-4FED-9031-084FFDFB6E8D}" type="datetimeFigureOut">
              <a:rPr lang="de-DE" smtClean="0"/>
              <a:t>07.07.2016</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BD52047-981B-42C0-9145-E79D6E749A2D}" type="slidenum">
              <a:rPr lang="de-DE" smtClean="0"/>
              <a:t>‹Nr.›</a:t>
            </a:fld>
            <a:endParaRPr lang="de-DE"/>
          </a:p>
        </p:txBody>
      </p:sp>
    </p:spTree>
    <p:extLst>
      <p:ext uri="{BB962C8B-B14F-4D97-AF65-F5344CB8AC3E}">
        <p14:creationId xmlns:p14="http://schemas.microsoft.com/office/powerpoint/2010/main" val="2250343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C5A9288-0758-4FED-9031-084FFDFB6E8D}" type="datetimeFigureOut">
              <a:rPr lang="de-DE" smtClean="0"/>
              <a:t>07.07.2016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BD52047-981B-42C0-9145-E79D6E749A2D}" type="slidenum">
              <a:rPr lang="de-DE" smtClean="0"/>
              <a:t>‹Nr.›</a:t>
            </a:fld>
            <a:endParaRPr lang="de-DE"/>
          </a:p>
        </p:txBody>
      </p:sp>
    </p:spTree>
    <p:extLst>
      <p:ext uri="{BB962C8B-B14F-4D97-AF65-F5344CB8AC3E}">
        <p14:creationId xmlns:p14="http://schemas.microsoft.com/office/powerpoint/2010/main" val="4123570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C5A9288-0758-4FED-9031-084FFDFB6E8D}" type="datetimeFigureOut">
              <a:rPr lang="de-DE" smtClean="0"/>
              <a:t>07.07.2016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BD52047-981B-42C0-9145-E79D6E749A2D}" type="slidenum">
              <a:rPr lang="de-DE" smtClean="0"/>
              <a:t>‹Nr.›</a:t>
            </a:fld>
            <a:endParaRPr lang="de-DE"/>
          </a:p>
        </p:txBody>
      </p:sp>
    </p:spTree>
    <p:extLst>
      <p:ext uri="{BB962C8B-B14F-4D97-AF65-F5344CB8AC3E}">
        <p14:creationId xmlns:p14="http://schemas.microsoft.com/office/powerpoint/2010/main" val="162888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3"/>
          <p:cNvSpPr>
            <a:spLocks noGrp="1"/>
          </p:cNvSpPr>
          <p:nvPr>
            <p:ph type="dt" sz="half" idx="10"/>
          </p:nvPr>
        </p:nvSpPr>
        <p:spPr/>
        <p:txBody>
          <a:bodyPr/>
          <a:lstStyle/>
          <a:p>
            <a:fld id="{9C5A9288-0758-4FED-9031-084FFDFB6E8D}" type="datetimeFigureOut">
              <a:rPr lang="de-DE" smtClean="0"/>
              <a:t>07.07.2016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BD52047-981B-42C0-9145-E79D6E749A2D}" type="slidenum">
              <a:rPr lang="de-DE" smtClean="0"/>
              <a:t>‹Nr.›</a:t>
            </a:fld>
            <a:endParaRPr lang="de-DE"/>
          </a:p>
        </p:txBody>
      </p:sp>
    </p:spTree>
    <p:extLst>
      <p:ext uri="{BB962C8B-B14F-4D97-AF65-F5344CB8AC3E}">
        <p14:creationId xmlns:p14="http://schemas.microsoft.com/office/powerpoint/2010/main" val="8081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C5A9288-0758-4FED-9031-084FFDFB6E8D}" type="datetimeFigureOut">
              <a:rPr lang="de-DE" smtClean="0"/>
              <a:t>07.07.2016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BD52047-981B-42C0-9145-E79D6E749A2D}" type="slidenum">
              <a:rPr lang="de-DE" smtClean="0"/>
              <a:t>‹Nr.›</a:t>
            </a:fld>
            <a:endParaRPr lang="de-DE"/>
          </a:p>
        </p:txBody>
      </p:sp>
    </p:spTree>
    <p:extLst>
      <p:ext uri="{BB962C8B-B14F-4D97-AF65-F5344CB8AC3E}">
        <p14:creationId xmlns:p14="http://schemas.microsoft.com/office/powerpoint/2010/main" val="331381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9C5A9288-0758-4FED-9031-084FFDFB6E8D}" type="datetimeFigureOut">
              <a:rPr lang="de-DE" smtClean="0"/>
              <a:t>07.07.2016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BD52047-981B-42C0-9145-E79D6E749A2D}" type="slidenum">
              <a:rPr lang="de-DE" smtClean="0"/>
              <a:t>‹Nr.›</a:t>
            </a:fld>
            <a:endParaRPr lang="de-DE"/>
          </a:p>
        </p:txBody>
      </p:sp>
    </p:spTree>
    <p:extLst>
      <p:ext uri="{BB962C8B-B14F-4D97-AF65-F5344CB8AC3E}">
        <p14:creationId xmlns:p14="http://schemas.microsoft.com/office/powerpoint/2010/main" val="358809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9C5A9288-0758-4FED-9031-084FFDFB6E8D}" type="datetimeFigureOut">
              <a:rPr lang="de-DE" smtClean="0"/>
              <a:t>07.07.2016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BD52047-981B-42C0-9145-E79D6E749A2D}" type="slidenum">
              <a:rPr lang="de-DE" smtClean="0"/>
              <a:t>‹Nr.›</a:t>
            </a:fld>
            <a:endParaRPr lang="de-DE"/>
          </a:p>
        </p:txBody>
      </p:sp>
    </p:spTree>
    <p:extLst>
      <p:ext uri="{BB962C8B-B14F-4D97-AF65-F5344CB8AC3E}">
        <p14:creationId xmlns:p14="http://schemas.microsoft.com/office/powerpoint/2010/main" val="420634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7" name="Date Placeholder 2"/>
          <p:cNvSpPr>
            <a:spLocks noGrp="1"/>
          </p:cNvSpPr>
          <p:nvPr>
            <p:ph type="dt" sz="half" idx="10"/>
          </p:nvPr>
        </p:nvSpPr>
        <p:spPr/>
        <p:txBody>
          <a:bodyPr/>
          <a:lstStyle/>
          <a:p>
            <a:fld id="{9C5A9288-0758-4FED-9031-084FFDFB6E8D}" type="datetimeFigureOut">
              <a:rPr lang="de-DE" smtClean="0"/>
              <a:t>07.07.2016</a:t>
            </a:fld>
            <a:endParaRPr lang="de-DE"/>
          </a:p>
        </p:txBody>
      </p:sp>
      <p:sp>
        <p:nvSpPr>
          <p:cNvPr id="5" name="Footer Placeholder 3"/>
          <p:cNvSpPr>
            <a:spLocks noGrp="1"/>
          </p:cNvSpPr>
          <p:nvPr>
            <p:ph type="ftr" sz="quarter" idx="11"/>
          </p:nvPr>
        </p:nvSpPr>
        <p:spPr/>
        <p:txBody>
          <a:bodyPr/>
          <a:lstStyle/>
          <a:p>
            <a:endParaRPr lang="de-DE"/>
          </a:p>
        </p:txBody>
      </p:sp>
      <p:sp>
        <p:nvSpPr>
          <p:cNvPr id="6" name="Slide Number Placeholder 4"/>
          <p:cNvSpPr>
            <a:spLocks noGrp="1"/>
          </p:cNvSpPr>
          <p:nvPr>
            <p:ph type="sldNum" sz="quarter" idx="12"/>
          </p:nvPr>
        </p:nvSpPr>
        <p:spPr/>
        <p:txBody>
          <a:bodyPr/>
          <a:lstStyle/>
          <a:p>
            <a:fld id="{1BD52047-981B-42C0-9145-E79D6E749A2D}" type="slidenum">
              <a:rPr lang="de-DE" smtClean="0"/>
              <a:t>‹Nr.›</a:t>
            </a:fld>
            <a:endParaRPr lang="de-DE"/>
          </a:p>
        </p:txBody>
      </p:sp>
    </p:spTree>
    <p:extLst>
      <p:ext uri="{BB962C8B-B14F-4D97-AF65-F5344CB8AC3E}">
        <p14:creationId xmlns:p14="http://schemas.microsoft.com/office/powerpoint/2010/main" val="60252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C5A9288-0758-4FED-9031-084FFDFB6E8D}" type="datetimeFigureOut">
              <a:rPr lang="de-DE" smtClean="0"/>
              <a:t>07.07.2016</a:t>
            </a:fld>
            <a:endParaRPr lang="de-DE"/>
          </a:p>
        </p:txBody>
      </p:sp>
      <p:sp>
        <p:nvSpPr>
          <p:cNvPr id="5" name="Footer Placeholder 2"/>
          <p:cNvSpPr>
            <a:spLocks noGrp="1"/>
          </p:cNvSpPr>
          <p:nvPr>
            <p:ph type="ftr" sz="quarter" idx="11"/>
          </p:nvPr>
        </p:nvSpPr>
        <p:spPr/>
        <p:txBody>
          <a:bodyPr/>
          <a:lstStyle/>
          <a:p>
            <a:endParaRPr lang="de-DE"/>
          </a:p>
        </p:txBody>
      </p:sp>
      <p:sp>
        <p:nvSpPr>
          <p:cNvPr id="6" name="Slide Number Placeholder 3"/>
          <p:cNvSpPr>
            <a:spLocks noGrp="1"/>
          </p:cNvSpPr>
          <p:nvPr>
            <p:ph type="sldNum" sz="quarter" idx="12"/>
          </p:nvPr>
        </p:nvSpPr>
        <p:spPr/>
        <p:txBody>
          <a:bodyPr/>
          <a:lstStyle/>
          <a:p>
            <a:fld id="{1BD52047-981B-42C0-9145-E79D6E749A2D}" type="slidenum">
              <a:rPr lang="de-DE" smtClean="0"/>
              <a:t>‹Nr.›</a:t>
            </a:fld>
            <a:endParaRPr lang="de-DE"/>
          </a:p>
        </p:txBody>
      </p:sp>
    </p:spTree>
    <p:extLst>
      <p:ext uri="{BB962C8B-B14F-4D97-AF65-F5344CB8AC3E}">
        <p14:creationId xmlns:p14="http://schemas.microsoft.com/office/powerpoint/2010/main" val="2648098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7" name="Date Placeholder 4"/>
          <p:cNvSpPr>
            <a:spLocks noGrp="1"/>
          </p:cNvSpPr>
          <p:nvPr>
            <p:ph type="dt" sz="half" idx="10"/>
          </p:nvPr>
        </p:nvSpPr>
        <p:spPr/>
        <p:txBody>
          <a:bodyPr/>
          <a:lstStyle/>
          <a:p>
            <a:fld id="{9C5A9288-0758-4FED-9031-084FFDFB6E8D}" type="datetimeFigureOut">
              <a:rPr lang="de-DE" smtClean="0"/>
              <a:t>07.07.2016</a:t>
            </a:fld>
            <a:endParaRPr lang="de-DE"/>
          </a:p>
        </p:txBody>
      </p:sp>
      <p:sp>
        <p:nvSpPr>
          <p:cNvPr id="5" name="Footer Placeholder 5"/>
          <p:cNvSpPr>
            <a:spLocks noGrp="1"/>
          </p:cNvSpPr>
          <p:nvPr>
            <p:ph type="ftr" sz="quarter" idx="11"/>
          </p:nvPr>
        </p:nvSpPr>
        <p:spPr/>
        <p:txBody>
          <a:bodyPr/>
          <a:lstStyle/>
          <a:p>
            <a:endParaRPr lang="de-DE"/>
          </a:p>
        </p:txBody>
      </p:sp>
      <p:sp>
        <p:nvSpPr>
          <p:cNvPr id="6" name="Slide Number Placeholder 6"/>
          <p:cNvSpPr>
            <a:spLocks noGrp="1"/>
          </p:cNvSpPr>
          <p:nvPr>
            <p:ph type="sldNum" sz="quarter" idx="12"/>
          </p:nvPr>
        </p:nvSpPr>
        <p:spPr/>
        <p:txBody>
          <a:bodyPr/>
          <a:lstStyle/>
          <a:p>
            <a:fld id="{1BD52047-981B-42C0-9145-E79D6E749A2D}" type="slidenum">
              <a:rPr lang="de-DE" smtClean="0"/>
              <a:t>‹Nr.›</a:t>
            </a:fld>
            <a:endParaRPr lang="de-DE"/>
          </a:p>
        </p:txBody>
      </p:sp>
    </p:spTree>
    <p:extLst>
      <p:ext uri="{BB962C8B-B14F-4D97-AF65-F5344CB8AC3E}">
        <p14:creationId xmlns:p14="http://schemas.microsoft.com/office/powerpoint/2010/main" val="9550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9C5A9288-0758-4FED-9031-084FFDFB6E8D}" type="datetimeFigureOut">
              <a:rPr lang="de-DE" smtClean="0"/>
              <a:t>07.07.2016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BD52047-981B-42C0-9145-E79D6E749A2D}" type="slidenum">
              <a:rPr lang="de-DE" smtClean="0"/>
              <a:t>‹Nr.›</a:t>
            </a:fld>
            <a:endParaRPr lang="de-DE"/>
          </a:p>
        </p:txBody>
      </p:sp>
    </p:spTree>
    <p:extLst>
      <p:ext uri="{BB962C8B-B14F-4D97-AF65-F5344CB8AC3E}">
        <p14:creationId xmlns:p14="http://schemas.microsoft.com/office/powerpoint/2010/main" val="202256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C5A9288-0758-4FED-9031-084FFDFB6E8D}" type="datetimeFigureOut">
              <a:rPr lang="de-DE" smtClean="0"/>
              <a:t>07.07.2016</a:t>
            </a:fld>
            <a:endParaRPr lang="de-D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D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BD52047-981B-42C0-9145-E79D6E749A2D}" type="slidenum">
              <a:rPr lang="de-DE" smtClean="0"/>
              <a:t>‹Nr.›</a:t>
            </a:fld>
            <a:endParaRPr lang="de-DE"/>
          </a:p>
        </p:txBody>
      </p:sp>
    </p:spTree>
    <p:extLst>
      <p:ext uri="{BB962C8B-B14F-4D97-AF65-F5344CB8AC3E}">
        <p14:creationId xmlns:p14="http://schemas.microsoft.com/office/powerpoint/2010/main" val="41877584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ull-byte.wonderhowto.com/how-to/advice-from-a-hacker/?iact=rc&amp;uact=3&amp;dur=1046&amp;page=1&amp;start=0&amp;ndsp=30&amp;ved=0ahUKEwiEponJ2tvNAhVkDZoKHWcED_4QMwguKAgwCA&amp;safe=strict&amp;bih=949&amp;biw=1680" TargetMode="External"/><Relationship Id="rId2" Type="http://schemas.openxmlformats.org/officeDocument/2006/relationships/hyperlink" Target="http://www.n-tv.de/technik/Autist-suchte-nach-Ausserirdischen-article7490831.html?iact=rc&amp;uact=3&amp;dur=644&amp;page=1&amp;start=0&amp;ndsp=38&amp;ved=0ahUKEwiEvuuB2tvNAhXkCJoKHUlRCv8QMwg9KA8wDw&amp;hl=de&amp;safe=strict&amp;bih=949&amp;biw=1680" TargetMode="External"/><Relationship Id="rId1" Type="http://schemas.openxmlformats.org/officeDocument/2006/relationships/slideLayout" Target="../slideLayouts/slideLayout2.xml"/><Relationship Id="rId5" Type="http://schemas.openxmlformats.org/officeDocument/2006/relationships/hyperlink" Target="http://du-bist-anonymous.de/inhalt/" TargetMode="External"/><Relationship Id="rId4" Type="http://schemas.openxmlformats.org/officeDocument/2006/relationships/hyperlink" Target="http://images.askmen.com/1080x540/2016/03/14-072210-anonymous_declares_total_war_on_donald_trump.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ER5iwy8_mr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dn1.theweek.co.uk/sites/theweek/files/styles/16x9_710/public/2015/11/151118-anonymous.jpg?itok=1bvfbGBy" TargetMode="External"/><Relationship Id="rId2" Type="http://schemas.openxmlformats.org/officeDocument/2006/relationships/hyperlink" Target="http://bilder.bild.de/fotos-skaliert/nach-den-anschlaegen-in-paris-erklaeren-die-aktivisten-von-anonymous-der-terror-miliz-isis-den-cyber-43420214/1,w=993,q=high,c=0.bild.jpg" TargetMode="External"/><Relationship Id="rId1" Type="http://schemas.openxmlformats.org/officeDocument/2006/relationships/slideLayout" Target="../slideLayouts/slideLayout2.xml"/><Relationship Id="rId5" Type="http://schemas.openxmlformats.org/officeDocument/2006/relationships/hyperlink" Target="http://wirtschaftslexikon.gabler.de/Definition/hacker.html" TargetMode="External"/><Relationship Id="rId4" Type="http://schemas.openxmlformats.org/officeDocument/2006/relationships/hyperlink" Target="http://blog.check-and-secure.com/sieben-arten-des-hackings_14-06-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0" y="-2686"/>
            <a:ext cx="12191999" cy="6863371"/>
          </a:xfrm>
          <a:prstGeom prst="rect">
            <a:avLst/>
          </a:prstGeom>
        </p:spPr>
      </p:pic>
      <p:sp>
        <p:nvSpPr>
          <p:cNvPr id="2" name="Titel 1"/>
          <p:cNvSpPr>
            <a:spLocks noGrp="1"/>
          </p:cNvSpPr>
          <p:nvPr>
            <p:ph type="ctrTitle"/>
          </p:nvPr>
        </p:nvSpPr>
        <p:spPr/>
        <p:txBody>
          <a:bodyPr>
            <a:normAutofit/>
          </a:bodyPr>
          <a:lstStyle/>
          <a:p>
            <a:pPr algn="ctr"/>
            <a:r>
              <a:rPr lang="de-DE" u="sng" dirty="0" smtClean="0">
                <a:solidFill>
                  <a:srgbClr val="00B0F0"/>
                </a:solidFill>
              </a:rPr>
              <a:t>Hacker</a:t>
            </a:r>
            <a:r>
              <a:rPr lang="de-DE" dirty="0"/>
              <a:t/>
            </a:r>
            <a:br>
              <a:rPr lang="de-DE" dirty="0"/>
            </a:br>
            <a:endParaRPr lang="de-DE" dirty="0"/>
          </a:p>
        </p:txBody>
      </p:sp>
      <p:sp>
        <p:nvSpPr>
          <p:cNvPr id="3" name="Untertitel 2"/>
          <p:cNvSpPr>
            <a:spLocks noGrp="1"/>
          </p:cNvSpPr>
          <p:nvPr>
            <p:ph type="subTitle" idx="1"/>
          </p:nvPr>
        </p:nvSpPr>
        <p:spPr/>
        <p:txBody>
          <a:bodyPr>
            <a:normAutofit/>
          </a:bodyPr>
          <a:lstStyle/>
          <a:p>
            <a:r>
              <a:rPr lang="de-DE" sz="1800" dirty="0" smtClean="0">
                <a:solidFill>
                  <a:srgbClr val="FF0000"/>
                </a:solidFill>
              </a:rPr>
              <a:t>Marek Taubert 7A, Sebastian Seibert 7B, Vincent </a:t>
            </a:r>
            <a:r>
              <a:rPr lang="de-DE" sz="1800" dirty="0" err="1" smtClean="0">
                <a:solidFill>
                  <a:srgbClr val="FF0000"/>
                </a:solidFill>
              </a:rPr>
              <a:t>Kubach</a:t>
            </a:r>
            <a:r>
              <a:rPr lang="de-DE" sz="1800" dirty="0" smtClean="0">
                <a:solidFill>
                  <a:srgbClr val="FF0000"/>
                </a:solidFill>
              </a:rPr>
              <a:t> 7B</a:t>
            </a:r>
            <a:endParaRPr lang="de-DE" sz="1800" dirty="0">
              <a:solidFill>
                <a:srgbClr val="FF0000"/>
              </a:solidFill>
            </a:endParaRPr>
          </a:p>
        </p:txBody>
      </p:sp>
    </p:spTree>
    <p:extLst>
      <p:ext uri="{BB962C8B-B14F-4D97-AF65-F5344CB8AC3E}">
        <p14:creationId xmlns:p14="http://schemas.microsoft.com/office/powerpoint/2010/main" val="386826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646111" y="1152983"/>
            <a:ext cx="9225677" cy="4814596"/>
          </a:xfrm>
        </p:spPr>
        <p:txBody>
          <a:bodyPr/>
          <a:lstStyle/>
          <a:p>
            <a:r>
              <a:rPr lang="de-DE" u="sng" dirty="0">
                <a:hlinkClick r:id="rId2"/>
              </a:rPr>
              <a:t>http://www.n-tv.de/technik/Autist-suchte-nach-Ausserirdischen-article7490831.html?iact=rc&amp;uact=3&amp;dur=644&amp;page=1&amp;start=0&amp;ndsp=38&amp;ved=0ahUKEwiEvuuB2tvNAhXkCJoKHUlRCv8QMwg9KA8wDw&amp;hl=de&amp;safe=strict&amp;bih=949&amp;biw=1680</a:t>
            </a:r>
            <a:endParaRPr lang="de-DE" dirty="0"/>
          </a:p>
          <a:p>
            <a:r>
              <a:rPr lang="de-DE" u="sng" dirty="0">
                <a:hlinkClick r:id="rId3"/>
              </a:rPr>
              <a:t>http://null-byte.wonderhowto.com/how-to/advice-from-a-hacker/?</a:t>
            </a:r>
            <a:r>
              <a:rPr lang="de-DE" u="sng" dirty="0" smtClean="0">
                <a:hlinkClick r:id="rId3"/>
              </a:rPr>
              <a:t>iact=rc&amp;uact=3&amp;dur=1046&amp;page=1&amp;start=0&amp;ndsp=30&amp;ved=0ahUKEwiEponJ2tvNAhVkDZoKHWcED_4QMwguKAgwCA&amp;safe=strict&amp;bih=949&amp;biw=1680</a:t>
            </a:r>
            <a:endParaRPr lang="de-DE" u="sng" dirty="0" smtClean="0"/>
          </a:p>
          <a:p>
            <a:r>
              <a:rPr lang="de-DE" dirty="0">
                <a:hlinkClick r:id="rId4"/>
              </a:rPr>
              <a:t>http://</a:t>
            </a:r>
            <a:r>
              <a:rPr lang="de-DE" dirty="0" smtClean="0">
                <a:hlinkClick r:id="rId4"/>
              </a:rPr>
              <a:t>images.askmen.com/1080x540/2016/03/14-072210-anonymous_declares_total_war_on_donald_trump.jpg</a:t>
            </a:r>
            <a:endParaRPr lang="de-DE" dirty="0"/>
          </a:p>
          <a:p>
            <a:r>
              <a:rPr lang="de-DE" dirty="0">
                <a:hlinkClick r:id="rId5"/>
              </a:rPr>
              <a:t>http://du-bist-anonymous.de/inhalt</a:t>
            </a:r>
            <a:r>
              <a:rPr lang="de-DE" dirty="0" smtClean="0">
                <a:hlinkClick r:id="rId5"/>
              </a:rPr>
              <a:t>/</a:t>
            </a:r>
            <a:endParaRPr lang="de-DE" dirty="0" smtClean="0"/>
          </a:p>
          <a:p>
            <a:endParaRPr lang="de-DE" dirty="0"/>
          </a:p>
          <a:p>
            <a:endParaRPr lang="de-DE" dirty="0"/>
          </a:p>
          <a:p>
            <a:pPr marL="0" indent="0">
              <a:buNone/>
            </a:pPr>
            <a:endParaRPr lang="de-DE" dirty="0"/>
          </a:p>
          <a:p>
            <a:endParaRPr lang="de-DE" dirty="0"/>
          </a:p>
        </p:txBody>
      </p:sp>
    </p:spTree>
    <p:extLst>
      <p:ext uri="{BB962C8B-B14F-4D97-AF65-F5344CB8AC3E}">
        <p14:creationId xmlns:p14="http://schemas.microsoft.com/office/powerpoint/2010/main" val="714913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1.theweek.co.uk/sites/theweek/files/styles/16x9_710/public/2015/11/151118-anonymous.jpg?itok=1bvfbG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156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pPr algn="ctr"/>
            <a:r>
              <a:rPr lang="de-DE" dirty="0" smtClean="0">
                <a:solidFill>
                  <a:schemeClr val="tx1">
                    <a:lumMod val="95000"/>
                  </a:schemeClr>
                </a:solidFill>
              </a:rPr>
              <a:t>Inhaltsverzeichnis</a:t>
            </a:r>
            <a:endParaRPr lang="de-DE" dirty="0">
              <a:solidFill>
                <a:schemeClr val="tx1">
                  <a:lumMod val="95000"/>
                </a:schemeClr>
              </a:solidFill>
            </a:endParaRPr>
          </a:p>
        </p:txBody>
      </p:sp>
      <p:sp>
        <p:nvSpPr>
          <p:cNvPr id="3" name="Inhaltsplatzhalter 2"/>
          <p:cNvSpPr>
            <a:spLocks noGrp="1"/>
          </p:cNvSpPr>
          <p:nvPr>
            <p:ph idx="1"/>
          </p:nvPr>
        </p:nvSpPr>
        <p:spPr>
          <a:xfrm>
            <a:off x="410547" y="2012237"/>
            <a:ext cx="7518917" cy="4444547"/>
          </a:xfrm>
        </p:spPr>
        <p:txBody>
          <a:bodyPr/>
          <a:lstStyle/>
          <a:p>
            <a:r>
              <a:rPr lang="de-DE" dirty="0" smtClean="0">
                <a:solidFill>
                  <a:srgbClr val="00B0F0"/>
                </a:solidFill>
              </a:rPr>
              <a:t>Hacker Definition</a:t>
            </a:r>
          </a:p>
          <a:p>
            <a:r>
              <a:rPr lang="de-DE" dirty="0" smtClean="0">
                <a:solidFill>
                  <a:srgbClr val="00B0F0"/>
                </a:solidFill>
              </a:rPr>
              <a:t>Arten von Hackern</a:t>
            </a:r>
          </a:p>
          <a:p>
            <a:r>
              <a:rPr lang="de-DE" dirty="0" smtClean="0">
                <a:solidFill>
                  <a:srgbClr val="00B0F0"/>
                </a:solidFill>
              </a:rPr>
              <a:t>Hacker am Beispiel: Anonymus</a:t>
            </a:r>
          </a:p>
          <a:p>
            <a:r>
              <a:rPr lang="de-DE" dirty="0" smtClean="0">
                <a:solidFill>
                  <a:srgbClr val="00B0F0"/>
                </a:solidFill>
              </a:rPr>
              <a:t>Der größte Hacker?!</a:t>
            </a:r>
          </a:p>
          <a:p>
            <a:r>
              <a:rPr lang="de-DE" dirty="0" smtClean="0">
                <a:solidFill>
                  <a:srgbClr val="00B0F0"/>
                </a:solidFill>
              </a:rPr>
              <a:t>Folgen von Hackerangriff</a:t>
            </a:r>
          </a:p>
          <a:p>
            <a:r>
              <a:rPr lang="de-DE" dirty="0" smtClean="0">
                <a:solidFill>
                  <a:srgbClr val="00B0F0"/>
                </a:solidFill>
              </a:rPr>
              <a:t>Schutz vor Hackern</a:t>
            </a:r>
          </a:p>
          <a:p>
            <a:r>
              <a:rPr lang="de-DE" dirty="0" smtClean="0">
                <a:solidFill>
                  <a:srgbClr val="00B0F0"/>
                </a:solidFill>
              </a:rPr>
              <a:t>Quellen</a:t>
            </a:r>
          </a:p>
          <a:p>
            <a:endParaRPr lang="de-DE" dirty="0" smtClean="0"/>
          </a:p>
          <a:p>
            <a:endParaRPr lang="de-DE" dirty="0"/>
          </a:p>
          <a:p>
            <a:endParaRPr lang="de-DE" dirty="0" smtClean="0"/>
          </a:p>
          <a:p>
            <a:endParaRPr lang="de-DE" dirty="0"/>
          </a:p>
          <a:p>
            <a:endParaRPr lang="de-DE" dirty="0"/>
          </a:p>
        </p:txBody>
      </p:sp>
    </p:spTree>
    <p:extLst>
      <p:ext uri="{BB962C8B-B14F-4D97-AF65-F5344CB8AC3E}">
        <p14:creationId xmlns:p14="http://schemas.microsoft.com/office/powerpoint/2010/main" val="5415950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Hacker Definition </a:t>
            </a:r>
            <a:endParaRPr lang="de-DE" dirty="0"/>
          </a:p>
        </p:txBody>
      </p:sp>
      <p:sp>
        <p:nvSpPr>
          <p:cNvPr id="3" name="Inhaltsplatzhalter 2"/>
          <p:cNvSpPr>
            <a:spLocks noGrp="1"/>
          </p:cNvSpPr>
          <p:nvPr>
            <p:ph idx="1"/>
          </p:nvPr>
        </p:nvSpPr>
        <p:spPr/>
        <p:txBody>
          <a:bodyPr/>
          <a:lstStyle/>
          <a:p>
            <a:r>
              <a:rPr lang="de-DE" dirty="0"/>
              <a:t>Das engl. „</a:t>
            </a:r>
            <a:r>
              <a:rPr lang="de-DE" dirty="0" err="1"/>
              <a:t>to</a:t>
            </a:r>
            <a:r>
              <a:rPr lang="de-DE" dirty="0"/>
              <a:t> hack“ bedeutet: in etwas eindringen. In der Informatik gilt ein Hacker als Person, die Freude an Erstellung bzw. Veränderung von </a:t>
            </a:r>
            <a:r>
              <a:rPr lang="de-DE" dirty="0" smtClean="0"/>
              <a:t>Software</a:t>
            </a:r>
            <a:r>
              <a:rPr lang="de-DE" dirty="0"/>
              <a:t> oder </a:t>
            </a:r>
            <a:r>
              <a:rPr lang="de-DE" dirty="0" smtClean="0"/>
              <a:t>Hardware</a:t>
            </a:r>
            <a:r>
              <a:rPr lang="de-DE" dirty="0"/>
              <a:t> hat. Der Begriff wird im Zusammenhang mit Kriminalfällen für Personen verwendet, die solche Lücken in fremden Systemen unerlaubt für eigene, oft kriminelle Zwecke wie den Diebstahl von Informationen nützen. "Echtes" Hacking bedeutet: Einbruch in Computer bzw. Computernetze</a:t>
            </a:r>
            <a:r>
              <a:rPr lang="de-DE" dirty="0" smtClean="0"/>
              <a:t>.</a:t>
            </a:r>
          </a:p>
          <a:p>
            <a:r>
              <a:rPr lang="de-DE" dirty="0" smtClean="0"/>
              <a:t>Hacks Live </a:t>
            </a:r>
            <a:r>
              <a:rPr lang="de-DE" dirty="0" smtClean="0">
                <a:hlinkClick r:id="rId2"/>
              </a:rPr>
              <a:t>https://www.youtube.com/watch?v=ER5iwy8_mro</a:t>
            </a:r>
            <a:endParaRPr lang="de-DE" dirty="0" smtClean="0"/>
          </a:p>
          <a:p>
            <a:pPr marL="0" indent="0">
              <a:buNone/>
            </a:pPr>
            <a:endParaRPr lang="de-DE" dirty="0" smtClean="0"/>
          </a:p>
          <a:p>
            <a:endParaRPr lang="de-DE" dirty="0"/>
          </a:p>
          <a:p>
            <a:pPr marL="0" indent="0">
              <a:buNone/>
            </a:pPr>
            <a:endParaRPr lang="de-DE" dirty="0" smtClean="0"/>
          </a:p>
          <a:p>
            <a:endParaRPr lang="de-DE" dirty="0"/>
          </a:p>
        </p:txBody>
      </p:sp>
    </p:spTree>
    <p:extLst>
      <p:ext uri="{BB962C8B-B14F-4D97-AF65-F5344CB8AC3E}">
        <p14:creationId xmlns:p14="http://schemas.microsoft.com/office/powerpoint/2010/main" val="1344866820"/>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Arten von Hackern</a:t>
            </a:r>
            <a:endParaRPr lang="de-DE" dirty="0"/>
          </a:p>
        </p:txBody>
      </p:sp>
      <p:sp>
        <p:nvSpPr>
          <p:cNvPr id="3" name="Inhaltsplatzhalter 2"/>
          <p:cNvSpPr>
            <a:spLocks noGrp="1"/>
          </p:cNvSpPr>
          <p:nvPr>
            <p:ph idx="1"/>
          </p:nvPr>
        </p:nvSpPr>
        <p:spPr>
          <a:xfrm>
            <a:off x="838200" y="1844286"/>
            <a:ext cx="10515600" cy="4351338"/>
          </a:xfrm>
        </p:spPr>
        <p:txBody>
          <a:bodyPr>
            <a:normAutofit/>
          </a:bodyPr>
          <a:lstStyle/>
          <a:p>
            <a:pPr marL="0" indent="0">
              <a:buNone/>
            </a:pPr>
            <a:endParaRPr lang="de-DE" dirty="0" smtClean="0"/>
          </a:p>
          <a:p>
            <a:pPr lvl="0"/>
            <a:r>
              <a:rPr lang="de-DE" dirty="0" err="1"/>
              <a:t>Cyber</a:t>
            </a:r>
            <a:r>
              <a:rPr lang="de-DE" dirty="0"/>
              <a:t> Kriminelle, das </a:t>
            </a:r>
            <a:r>
              <a:rPr lang="de-DE" dirty="0" smtClean="0"/>
              <a:t>sind </a:t>
            </a:r>
            <a:r>
              <a:rPr lang="de-DE" dirty="0"/>
              <a:t>sehr professionelle </a:t>
            </a:r>
            <a:r>
              <a:rPr lang="de-DE" dirty="0" smtClean="0"/>
              <a:t>Hacker,</a:t>
            </a:r>
            <a:endParaRPr lang="de-DE" dirty="0"/>
          </a:p>
          <a:p>
            <a:pPr marL="0" lvl="0" indent="0">
              <a:buNone/>
            </a:pPr>
            <a:r>
              <a:rPr lang="de-DE" dirty="0" smtClean="0"/>
              <a:t>     </a:t>
            </a:r>
            <a:r>
              <a:rPr lang="de-DE" dirty="0" err="1" smtClean="0"/>
              <a:t>Spamer</a:t>
            </a:r>
            <a:r>
              <a:rPr lang="de-DE" dirty="0" smtClean="0"/>
              <a:t> </a:t>
            </a:r>
            <a:r>
              <a:rPr lang="de-DE" dirty="0"/>
              <a:t>und </a:t>
            </a:r>
            <a:r>
              <a:rPr lang="de-DE" dirty="0" err="1"/>
              <a:t>Adware</a:t>
            </a:r>
            <a:r>
              <a:rPr lang="de-DE" dirty="0"/>
              <a:t> Verbreiter</a:t>
            </a:r>
          </a:p>
          <a:p>
            <a:r>
              <a:rPr lang="de-DE" dirty="0" err="1" smtClean="0"/>
              <a:t>Hacktivisten</a:t>
            </a:r>
            <a:r>
              <a:rPr lang="de-DE" dirty="0" smtClean="0"/>
              <a:t> sind Demonstranten die durch das hacken protestieren (Anonymus)</a:t>
            </a:r>
          </a:p>
          <a:p>
            <a:r>
              <a:rPr lang="de-DE" dirty="0" smtClean="0"/>
              <a:t>„Unternehmenshacker“ arbeiten im Dienste von großen Firmen und Geheimdiensten um an Betriebsgeheimnisse etc. zu kommen</a:t>
            </a:r>
          </a:p>
          <a:p>
            <a:r>
              <a:rPr lang="de-DE" dirty="0" smtClean="0"/>
              <a:t>„Just </a:t>
            </a:r>
            <a:r>
              <a:rPr lang="de-DE" dirty="0" err="1" smtClean="0"/>
              <a:t>for</a:t>
            </a:r>
            <a:r>
              <a:rPr lang="de-DE" dirty="0" smtClean="0"/>
              <a:t> </a:t>
            </a:r>
            <a:r>
              <a:rPr lang="de-DE" dirty="0" err="1" smtClean="0"/>
              <a:t>fun</a:t>
            </a:r>
            <a:r>
              <a:rPr lang="de-DE" dirty="0" smtClean="0"/>
              <a:t>“ Hacker, hacken nur zum Spaß</a:t>
            </a:r>
            <a:endParaRPr lang="de-DE" dirty="0"/>
          </a:p>
        </p:txBody>
      </p:sp>
    </p:spTree>
    <p:extLst>
      <p:ext uri="{BB962C8B-B14F-4D97-AF65-F5344CB8AC3E}">
        <p14:creationId xmlns:p14="http://schemas.microsoft.com/office/powerpoint/2010/main" val="20573373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solidFill>
                  <a:schemeClr val="tx1"/>
                </a:solidFill>
              </a:rPr>
              <a:t>Hacker am Beispiel: Anonymus</a:t>
            </a:r>
          </a:p>
        </p:txBody>
      </p:sp>
      <p:sp>
        <p:nvSpPr>
          <p:cNvPr id="3" name="Inhaltsplatzhalter 2"/>
          <p:cNvSpPr>
            <a:spLocks noGrp="1"/>
          </p:cNvSpPr>
          <p:nvPr>
            <p:ph idx="1"/>
          </p:nvPr>
        </p:nvSpPr>
        <p:spPr/>
        <p:txBody>
          <a:bodyPr>
            <a:normAutofit/>
          </a:bodyPr>
          <a:lstStyle/>
          <a:p>
            <a:r>
              <a:rPr lang="de-DE" dirty="0"/>
              <a:t>Anonymus: Sind </a:t>
            </a:r>
            <a:r>
              <a:rPr lang="de-DE" dirty="0" err="1"/>
              <a:t>Hacktivisten</a:t>
            </a:r>
            <a:r>
              <a:rPr lang="de-DE" dirty="0"/>
              <a:t>, wenden setzen ihre Fähigkeiten für gutes ein (z.B. gegen den IS oder gegen Donald </a:t>
            </a:r>
            <a:r>
              <a:rPr lang="de-DE" dirty="0" smtClean="0"/>
              <a:t>Trump</a:t>
            </a:r>
            <a:endParaRPr lang="de-DE" dirty="0"/>
          </a:p>
          <a:p>
            <a:r>
              <a:rPr lang="de-DE" dirty="0"/>
              <a:t>Anonymus ist eine der größten Hackerorganisationen der Welt </a:t>
            </a:r>
            <a:endParaRPr lang="de-DE" dirty="0" smtClean="0"/>
          </a:p>
          <a:p>
            <a:r>
              <a:rPr lang="de-DE" dirty="0"/>
              <a:t>Auch sehr bekannt für Anonymus sind die Masken, </a:t>
            </a:r>
            <a:r>
              <a:rPr lang="de-DE"/>
              <a:t>wie </a:t>
            </a:r>
            <a:r>
              <a:rPr lang="de-DE" smtClean="0"/>
              <a:t>unten zu </a:t>
            </a:r>
            <a:r>
              <a:rPr lang="de-DE" dirty="0"/>
              <a:t>sehen</a:t>
            </a:r>
          </a:p>
          <a:p>
            <a:r>
              <a:rPr lang="de-DE" dirty="0"/>
              <a:t>Ihr Motto ist: Wir vergeben nicht, wir vergessen nicht</a:t>
            </a:r>
          </a:p>
          <a:p>
            <a:endParaRPr lang="de-DE" dirty="0"/>
          </a:p>
        </p:txBody>
      </p:sp>
      <p:pic>
        <p:nvPicPr>
          <p:cNvPr id="7" name="Grafik 6" descr="http://images.askmen.com/1080x540/2016/03/14-072210-anonymous_declares_total_war_on_donald_trum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9121" y="4497355"/>
            <a:ext cx="3694922" cy="2174033"/>
          </a:xfrm>
          <a:prstGeom prst="rect">
            <a:avLst/>
          </a:prstGeom>
          <a:noFill/>
          <a:ln>
            <a:noFill/>
          </a:ln>
        </p:spPr>
      </p:pic>
    </p:spTree>
    <p:extLst>
      <p:ext uri="{BB962C8B-B14F-4D97-AF65-F5344CB8AC3E}">
        <p14:creationId xmlns:p14="http://schemas.microsoft.com/office/powerpoint/2010/main" val="3614719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57381" y="190412"/>
            <a:ext cx="8114274" cy="5660135"/>
          </a:xfrm>
        </p:spPr>
        <p:txBody>
          <a:bodyPr/>
          <a:lstStyle/>
          <a:p>
            <a:pPr algn="ctr"/>
            <a:r>
              <a:rPr lang="de-DE" sz="4200" u="sng" dirty="0" smtClean="0"/>
              <a:t>Der größte Hacker</a:t>
            </a:r>
            <a:br>
              <a:rPr lang="de-DE" sz="4200" u="sng" dirty="0" smtClean="0"/>
            </a:br>
            <a:r>
              <a:rPr lang="de-DE" u="sng" dirty="0" smtClean="0"/>
              <a:t/>
            </a:r>
            <a:br>
              <a:rPr lang="de-DE" u="sng" dirty="0" smtClean="0"/>
            </a:br>
            <a:r>
              <a:rPr lang="de-DE" sz="2000" dirty="0" smtClean="0"/>
              <a:t>Der ,,größte‘‘ Hacker ist Garry </a:t>
            </a:r>
            <a:r>
              <a:rPr lang="de-DE" sz="2000" dirty="0" err="1" smtClean="0"/>
              <a:t>McKinnon</a:t>
            </a:r>
            <a:r>
              <a:rPr lang="de-DE" sz="2000" dirty="0" smtClean="0"/>
              <a:t>. Er hackte nach dem Anschlag vom 11. September 2001einen Stützpunkt der</a:t>
            </a:r>
            <a:br>
              <a:rPr lang="de-DE" sz="2000" dirty="0" smtClean="0"/>
            </a:br>
            <a:r>
              <a:rPr lang="de-DE" sz="2000" dirty="0" smtClean="0"/>
              <a:t> US-Luft-waffe, um nach Beweise für die Existenz von Außerirdischen zu recherchieren. Der Brite wurde </a:t>
            </a:r>
            <a:r>
              <a:rPr lang="de-DE" sz="2000" dirty="0" err="1" smtClean="0"/>
              <a:t>festgenommem</a:t>
            </a:r>
            <a:r>
              <a:rPr lang="de-DE" sz="2000" dirty="0" smtClean="0"/>
              <a:t> aber er wurde nicht an die USA </a:t>
            </a:r>
            <a:br>
              <a:rPr lang="de-DE" sz="2000" dirty="0" smtClean="0"/>
            </a:br>
            <a:r>
              <a:rPr lang="de-DE" sz="2000" dirty="0" smtClean="0"/>
              <a:t>übergeben.</a:t>
            </a:r>
            <a:r>
              <a:rPr lang="de-DE" u="sng" dirty="0" smtClean="0"/>
              <a:t/>
            </a:r>
            <a:br>
              <a:rPr lang="de-DE" u="sng" dirty="0" smtClean="0"/>
            </a:br>
            <a:endParaRPr lang="de-DE" u="sng" dirty="0"/>
          </a:p>
        </p:txBody>
      </p:sp>
      <p:sp>
        <p:nvSpPr>
          <p:cNvPr id="3" name="Untertitel 2"/>
          <p:cNvSpPr>
            <a:spLocks noGrp="1"/>
          </p:cNvSpPr>
          <p:nvPr>
            <p:ph type="subTitle" idx="1"/>
          </p:nvPr>
        </p:nvSpPr>
        <p:spPr>
          <a:xfrm>
            <a:off x="4593099" y="7676028"/>
            <a:ext cx="2915409" cy="411967"/>
          </a:xfrm>
        </p:spPr>
        <p:txBody>
          <a:bodyPr/>
          <a:lstStyle/>
          <a:p>
            <a:endParaRPr lang="de-DE" dirty="0"/>
          </a:p>
        </p:txBody>
      </p:sp>
      <p:pic>
        <p:nvPicPr>
          <p:cNvPr id="1028" name="Picture 4" descr="Gary McKinnon bleibt in Großbritanni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5" y="440753"/>
            <a:ext cx="2610530" cy="1470343"/>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2" descr="Bildergebnis für hack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42" name="Picture 18" descr="http://img.wonderhowto.com/img/50/81/63545703386404/0/advice-from-real-hacker-protect-yourself-from-being-hacked.1280x6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5727" y="4854065"/>
            <a:ext cx="3123465" cy="146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461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Folgen von Hackerangriff</a:t>
            </a:r>
            <a:endParaRPr lang="de-DE" dirty="0"/>
          </a:p>
        </p:txBody>
      </p:sp>
      <p:sp>
        <p:nvSpPr>
          <p:cNvPr id="3" name="Inhaltsplatzhalter 2"/>
          <p:cNvSpPr>
            <a:spLocks noGrp="1"/>
          </p:cNvSpPr>
          <p:nvPr>
            <p:ph idx="1"/>
          </p:nvPr>
        </p:nvSpPr>
        <p:spPr/>
        <p:txBody>
          <a:bodyPr/>
          <a:lstStyle/>
          <a:p>
            <a:r>
              <a:rPr lang="de-DE" dirty="0"/>
              <a:t>Hackerangriffe sorgen in großen Konzernen zu Ausfällen von jeglichen Maschinen wenn die Hacker das wollen, dies kann schlimme Folgen haben und es kann zu schlimmen Ausfällen kommen.</a:t>
            </a:r>
          </a:p>
          <a:p>
            <a:r>
              <a:rPr lang="de-DE" dirty="0"/>
              <a:t>In Fällen wo eine privat-Person gehackt wird entstehen oft Fehler in den Betriebssystemen oder die Systeme werden komplett übernommen und man hat keine Chance die eigene Kontrolle wiederherzustellen.</a:t>
            </a:r>
          </a:p>
          <a:p>
            <a:endParaRPr lang="de-DE" dirty="0"/>
          </a:p>
        </p:txBody>
      </p:sp>
    </p:spTree>
    <p:extLst>
      <p:ext uri="{BB962C8B-B14F-4D97-AF65-F5344CB8AC3E}">
        <p14:creationId xmlns:p14="http://schemas.microsoft.com/office/powerpoint/2010/main" val="40028733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Schutz vor Hackern</a:t>
            </a:r>
            <a:endParaRPr lang="de-DE" dirty="0"/>
          </a:p>
        </p:txBody>
      </p:sp>
      <p:sp>
        <p:nvSpPr>
          <p:cNvPr id="3" name="Inhaltsplatzhalter 2"/>
          <p:cNvSpPr>
            <a:spLocks noGrp="1"/>
          </p:cNvSpPr>
          <p:nvPr>
            <p:ph idx="1"/>
          </p:nvPr>
        </p:nvSpPr>
        <p:spPr/>
        <p:txBody>
          <a:bodyPr/>
          <a:lstStyle/>
          <a:p>
            <a:r>
              <a:rPr lang="de-DE" dirty="0"/>
              <a:t>Passwörter schwierig gestalten (nicht wie </a:t>
            </a:r>
            <a:r>
              <a:rPr lang="de-DE" dirty="0" err="1"/>
              <a:t>z.B</a:t>
            </a:r>
            <a:r>
              <a:rPr lang="de-DE" dirty="0"/>
              <a:t>: 123456 oder abc123 sondern wie </a:t>
            </a:r>
            <a:r>
              <a:rPr lang="de-DE" dirty="0" err="1"/>
              <a:t>z.B</a:t>
            </a:r>
            <a:r>
              <a:rPr lang="de-DE" dirty="0"/>
              <a:t>: 8iwq36gh oder txaaazz0m) damit die Sicherheit gewährt ist </a:t>
            </a:r>
          </a:p>
          <a:p>
            <a:r>
              <a:rPr lang="de-DE"/>
              <a:t>Ein gutes Virenprogramm besitzen das kann auch mal was kosten weil dann die Sicherheit komplett gewährleistet ist und man sich wirklich wenig Sorgen machen muss, dass man gehackt wird</a:t>
            </a:r>
          </a:p>
          <a:p>
            <a:endParaRPr lang="de-DE" dirty="0"/>
          </a:p>
        </p:txBody>
      </p:sp>
    </p:spTree>
    <p:extLst>
      <p:ext uri="{BB962C8B-B14F-4D97-AF65-F5344CB8AC3E}">
        <p14:creationId xmlns:p14="http://schemas.microsoft.com/office/powerpoint/2010/main" val="5677141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Quellen</a:t>
            </a:r>
            <a:endParaRPr lang="de-DE" dirty="0"/>
          </a:p>
        </p:txBody>
      </p:sp>
      <p:sp>
        <p:nvSpPr>
          <p:cNvPr id="3" name="Inhaltsplatzhalter 2"/>
          <p:cNvSpPr>
            <a:spLocks noGrp="1"/>
          </p:cNvSpPr>
          <p:nvPr>
            <p:ph idx="1"/>
          </p:nvPr>
        </p:nvSpPr>
        <p:spPr>
          <a:xfrm>
            <a:off x="646111" y="2052735"/>
            <a:ext cx="9403743" cy="4195665"/>
          </a:xfrm>
        </p:spPr>
        <p:txBody>
          <a:bodyPr/>
          <a:lstStyle/>
          <a:p>
            <a:r>
              <a:rPr lang="de-DE" dirty="0">
                <a:hlinkClick r:id="rId2"/>
              </a:rPr>
              <a:t>http://</a:t>
            </a:r>
            <a:r>
              <a:rPr lang="de-DE" dirty="0" smtClean="0">
                <a:hlinkClick r:id="rId2"/>
              </a:rPr>
              <a:t>bilder.bild.de/fotos-skaliert/nach-den-anschlaegen-in-paris-erklaeren-die-aktivisten-von-anonymous-der-terror-miliz-isis-den-cyber-43420214/1,w=993,q=high,c=0.bild.jpg</a:t>
            </a:r>
            <a:endParaRPr lang="de-DE" dirty="0" smtClean="0"/>
          </a:p>
          <a:p>
            <a:r>
              <a:rPr lang="de-DE" dirty="0">
                <a:hlinkClick r:id="rId3"/>
              </a:rPr>
              <a:t>http://</a:t>
            </a:r>
            <a:r>
              <a:rPr lang="de-DE" dirty="0" smtClean="0">
                <a:hlinkClick r:id="rId3"/>
              </a:rPr>
              <a:t>cdn1.theweek.co.uk/sites/theweek/files/styles/16x9_710/public/2015/11/151118-anonymous.jpg?itok=1bvfbGBy</a:t>
            </a:r>
            <a:endParaRPr lang="de-DE" dirty="0" smtClean="0"/>
          </a:p>
          <a:p>
            <a:r>
              <a:rPr lang="de-DE" dirty="0">
                <a:hlinkClick r:id="rId4"/>
              </a:rPr>
              <a:t>http://blog.check-and-secure.com/sieben-arten-des-hackings_14-06-10</a:t>
            </a:r>
            <a:r>
              <a:rPr lang="de-DE" dirty="0" smtClean="0">
                <a:hlinkClick r:id="rId4"/>
              </a:rPr>
              <a:t>/</a:t>
            </a:r>
            <a:endParaRPr lang="de-DE" dirty="0" smtClean="0"/>
          </a:p>
          <a:p>
            <a:r>
              <a:rPr lang="de-DE" dirty="0">
                <a:hlinkClick r:id="rId5"/>
              </a:rPr>
              <a:t>http://</a:t>
            </a:r>
            <a:r>
              <a:rPr lang="de-DE" dirty="0" smtClean="0">
                <a:hlinkClick r:id="rId5"/>
              </a:rPr>
              <a:t>wirtschaftslexikon.gabler.de/Definition/hacker.html</a:t>
            </a:r>
            <a:endParaRPr lang="de-DE" dirty="0" smtClean="0"/>
          </a:p>
          <a:p>
            <a:endParaRPr lang="de-DE" dirty="0" smtClean="0"/>
          </a:p>
          <a:p>
            <a:endParaRPr lang="de-DE" dirty="0"/>
          </a:p>
        </p:txBody>
      </p:sp>
    </p:spTree>
    <p:extLst>
      <p:ext uri="{BB962C8B-B14F-4D97-AF65-F5344CB8AC3E}">
        <p14:creationId xmlns:p14="http://schemas.microsoft.com/office/powerpoint/2010/main" val="2814105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332</Words>
  <Application>Microsoft Office PowerPoint</Application>
  <PresentationFormat>Breitbild</PresentationFormat>
  <Paragraphs>48</Paragraphs>
  <Slides>10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Century Gothic</vt:lpstr>
      <vt:lpstr>Wingdings 3</vt:lpstr>
      <vt:lpstr>Ion</vt:lpstr>
      <vt:lpstr>Hacker </vt:lpstr>
      <vt:lpstr>Inhaltsverzeichnis</vt:lpstr>
      <vt:lpstr>Hacker Definition </vt:lpstr>
      <vt:lpstr>Arten von Hackern</vt:lpstr>
      <vt:lpstr>Hacker am Beispiel: Anonymus</vt:lpstr>
      <vt:lpstr>Der größte Hacker  Der ,,größte‘‘ Hacker ist Garry McKinnon. Er hackte nach dem Anschlag vom 11. September 2001einen Stützpunkt der  US-Luft-waffe, um nach Beweise für die Existenz von Außerirdischen zu recherchieren. Der Brite wurde festgenommem aber er wurde nicht an die USA  übergeben. </vt:lpstr>
      <vt:lpstr>Folgen von Hackerangriff</vt:lpstr>
      <vt:lpstr>Schutz vor Hackern</vt:lpstr>
      <vt:lpstr>Quellen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Hacker</dc:title>
  <dc:creator>Schueler</dc:creator>
  <cp:lastModifiedBy>Lehrer</cp:lastModifiedBy>
  <cp:revision>17</cp:revision>
  <dcterms:created xsi:type="dcterms:W3CDTF">2016-07-04T13:46:39Z</dcterms:created>
  <dcterms:modified xsi:type="dcterms:W3CDTF">2016-07-07T08:20:27Z</dcterms:modified>
</cp:coreProperties>
</file>